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669" r:id="rId2"/>
    <p:sldId id="1670" r:id="rId3"/>
    <p:sldId id="1671" r:id="rId4"/>
    <p:sldId id="1672" r:id="rId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" initials="p" lastIdx="1" clrIdx="0">
    <p:extLst>
      <p:ext uri="{19B8F6BF-5375-455C-9EA6-DF929625EA0E}">
        <p15:presenceInfo xmlns:p15="http://schemas.microsoft.com/office/powerpoint/2012/main" userId="p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008000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5" autoAdjust="0"/>
    <p:restoredTop sz="89086" autoAdjust="0"/>
  </p:normalViewPr>
  <p:slideViewPr>
    <p:cSldViewPr>
      <p:cViewPr>
        <p:scale>
          <a:sx n="70" d="100"/>
          <a:sy n="70" d="100"/>
        </p:scale>
        <p:origin x="-31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handoutMaster" Target="handoutMasters/handout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/>
          <a:lstStyle>
            <a:lvl1pPr algn="r">
              <a:defRPr sz="1200"/>
            </a:lvl1pPr>
          </a:lstStyle>
          <a:p>
            <a:fld id="{F5847C4D-B618-442C-A197-75722E1B07C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1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 anchor="b"/>
          <a:lstStyle>
            <a:lvl1pPr algn="r">
              <a:defRPr sz="1200"/>
            </a:lvl1pPr>
          </a:lstStyle>
          <a:p>
            <a:fld id="{355FC593-F98D-4973-9D51-2FFE2BFA9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/>
          <a:lstStyle>
            <a:lvl1pPr algn="r">
              <a:defRPr sz="1200"/>
            </a:lvl1pPr>
          </a:lstStyle>
          <a:p>
            <a:fld id="{5389CB0E-5BD7-450C-AF81-98A99BC22A93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1" tIns="46460" rIns="92921" bIns="464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2921" tIns="46460" rIns="92921" bIns="464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1"/>
            <a:ext cx="3013763" cy="465455"/>
          </a:xfrm>
          <a:prstGeom prst="rect">
            <a:avLst/>
          </a:prstGeom>
        </p:spPr>
        <p:txBody>
          <a:bodyPr vert="horz" lIns="92921" tIns="46460" rIns="92921" bIns="46460" rtlCol="0" anchor="b"/>
          <a:lstStyle>
            <a:lvl1pPr algn="r">
              <a:defRPr sz="1200"/>
            </a:lvl1pPr>
          </a:lstStyle>
          <a:p>
            <a:fld id="{604B63FF-EA9B-44D4-9AD1-1243730E4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>
            <a:extLst>
              <a:ext uri="{FF2B5EF4-FFF2-40B4-BE49-F238E27FC236}">
                <a16:creationId xmlns:a16="http://schemas.microsoft.com/office/drawing/2014/main" id="{B3C3518E-280D-4B07-ACCB-03A87BE408A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47918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2994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38070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3146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fld id="{FD5B13D4-CEF5-4A54-B294-B9B9071CA51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941FAEDD-3A57-4614-82BB-2D4699920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06" y="10253551"/>
            <a:ext cx="3208490" cy="48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pPr algn="r" eaLnBrk="1" hangingPunct="1">
              <a:lnSpc>
                <a:spcPct val="93000"/>
              </a:lnSpc>
              <a:buSzPct val="100000"/>
            </a:pPr>
            <a:fld id="{7B6301CC-C425-48F0-B3D4-21B63450348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3000"/>
                </a:lnSpc>
                <a:buSzPct val="100000"/>
              </a:pPr>
              <a:t>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A4B87512-FC23-419C-9017-40BF1AAB6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92150"/>
            <a:ext cx="4616450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897EF09C-3CA5-4D77-95F0-FB092D135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2" y="4383812"/>
            <a:ext cx="5448527" cy="415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614" tIns="45807" rIns="91614" bIns="4580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72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>
            <a:extLst>
              <a:ext uri="{FF2B5EF4-FFF2-40B4-BE49-F238E27FC236}">
                <a16:creationId xmlns:a16="http://schemas.microsoft.com/office/drawing/2014/main" id="{B3C3518E-280D-4B07-ACCB-03A87BE408A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47918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2994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38070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3146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fld id="{FD5B13D4-CEF5-4A54-B294-B9B9071CA51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941FAEDD-3A57-4614-82BB-2D4699920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06" y="10253551"/>
            <a:ext cx="3208490" cy="48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pPr algn="r" eaLnBrk="1" hangingPunct="1">
              <a:lnSpc>
                <a:spcPct val="93000"/>
              </a:lnSpc>
              <a:buSzPct val="100000"/>
            </a:pPr>
            <a:fld id="{7B6301CC-C425-48F0-B3D4-21B63450348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3000"/>
                </a:lnSpc>
                <a:buSzPct val="100000"/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A4B87512-FC23-419C-9017-40BF1AAB6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92150"/>
            <a:ext cx="4616450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897EF09C-3CA5-4D77-95F0-FB092D135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2" y="4383812"/>
            <a:ext cx="5448527" cy="415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614" tIns="45807" rIns="91614" bIns="4580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72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>
            <a:extLst>
              <a:ext uri="{FF2B5EF4-FFF2-40B4-BE49-F238E27FC236}">
                <a16:creationId xmlns:a16="http://schemas.microsoft.com/office/drawing/2014/main" id="{B3C3518E-280D-4B07-ACCB-03A87BE408A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47918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2994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38070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3146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fld id="{FD5B13D4-CEF5-4A54-B294-B9B9071CA51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941FAEDD-3A57-4614-82BB-2D4699920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06" y="10253551"/>
            <a:ext cx="3208490" cy="48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pPr algn="r" eaLnBrk="1" hangingPunct="1">
              <a:lnSpc>
                <a:spcPct val="93000"/>
              </a:lnSpc>
              <a:buSzPct val="100000"/>
            </a:pPr>
            <a:fld id="{7B6301CC-C425-48F0-B3D4-21B63450348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3000"/>
                </a:lnSpc>
                <a:buSzPct val="100000"/>
              </a:pPr>
              <a:t>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A4B87512-FC23-419C-9017-40BF1AAB6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92150"/>
            <a:ext cx="4616450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897EF09C-3CA5-4D77-95F0-FB092D135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2" y="4383812"/>
            <a:ext cx="5448527" cy="415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614" tIns="45807" rIns="91614" bIns="4580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72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>
            <a:extLst>
              <a:ext uri="{FF2B5EF4-FFF2-40B4-BE49-F238E27FC236}">
                <a16:creationId xmlns:a16="http://schemas.microsoft.com/office/drawing/2014/main" id="{B3C3518E-280D-4B07-ACCB-03A87BE408A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47918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2994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38070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31461" indent="-225380" defTabSz="442934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66" algn="l"/>
                <a:tab pos="895260" algn="l"/>
                <a:tab pos="1344455" algn="l"/>
                <a:tab pos="1795216" algn="l"/>
                <a:tab pos="2245975" algn="l"/>
                <a:tab pos="2695169" algn="l"/>
                <a:tab pos="3145931" algn="l"/>
                <a:tab pos="3595125" algn="l"/>
                <a:tab pos="4045885" algn="l"/>
                <a:tab pos="4496646" algn="l"/>
                <a:tab pos="4945839" algn="l"/>
                <a:tab pos="5396600" algn="l"/>
                <a:tab pos="5845796" algn="l"/>
                <a:tab pos="6296558" algn="l"/>
                <a:tab pos="6747315" algn="l"/>
                <a:tab pos="7196511" algn="l"/>
                <a:tab pos="7647271" algn="l"/>
                <a:tab pos="8098030" algn="l"/>
                <a:tab pos="8547227" algn="l"/>
                <a:tab pos="899798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fld id="{FD5B13D4-CEF5-4A54-B294-B9B9071CA51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941FAEDD-3A57-4614-82BB-2D4699920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06" y="10253551"/>
            <a:ext cx="3208490" cy="48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ohit Devanagari" charset="0"/>
              </a:defRPr>
            </a:lvl9pPr>
          </a:lstStyle>
          <a:p>
            <a:pPr algn="r" eaLnBrk="1" hangingPunct="1">
              <a:lnSpc>
                <a:spcPct val="93000"/>
              </a:lnSpc>
              <a:buSzPct val="100000"/>
            </a:pPr>
            <a:fld id="{7B6301CC-C425-48F0-B3D4-21B63450348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3000"/>
                </a:lnSpc>
                <a:buSzPct val="100000"/>
              </a:pPr>
              <a:t>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A4B87512-FC23-419C-9017-40BF1AAB6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92150"/>
            <a:ext cx="4616450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897EF09C-3CA5-4D77-95F0-FB092D135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2" y="4383812"/>
            <a:ext cx="5448527" cy="415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614" tIns="45807" rIns="91614" bIns="4580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72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82081"/>
              </p:ext>
            </p:extLst>
          </p:nvPr>
        </p:nvGraphicFramePr>
        <p:xfrm>
          <a:off x="0" y="1000109"/>
          <a:ext cx="9144000" cy="5857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160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LPD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</a:t>
                      </a:r>
                      <a:r>
                        <a:rPr lang="en-IN" sz="18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I-IV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V-VII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VIII-X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30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HOUSE FORMATION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RYHMES RECITATION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BEGINNING OF NEW SESSION : THUMB AND HAND PRINTING</a:t>
                      </a: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HOUSE FORMATION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STORY  TELLING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CALLIGRAPHY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TUG OF WAR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HOUSE FORMATION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STORY TELLING COMPETITION (ENG,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URDU &amp; HINDI)</a:t>
                      </a: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PICK &amp; SPEAK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CALLIGRAPHY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HOUSE FORMATION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ESSAY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WRITING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CLEANLINESS DRIVE AT SCHOOL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EXTEMPORE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550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SELF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INTRODUCTION COMPETITION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 FANCY DRESS COMPETITION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INTER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HOUSE SOCIAL SCIENCE QUIZ 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INTER HOUSE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KABADDI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SOCIAL SCIENCE QUIZ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VISIT TO A MUSEUM  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MOCK G-20 SUMMIT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KABADDI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CRICKET COMPETITION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1550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TREE PLANTATION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ENVIRONMENTAL AWARENESS MONTH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TREE PLANTATION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SCIENCE QUIZ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BEST OUT OF WASTE COMPETITION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CRICKET CHAMPIONSHIP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ETHICS  BOWL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POEM RECITATION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VOLLEYBALL CHAMPIONSHIP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SOCIAL SCIENCE QUIZ COMPETITION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Group 22"/>
          <p:cNvGrpSpPr/>
          <p:nvPr/>
        </p:nvGrpSpPr>
        <p:grpSpPr>
          <a:xfrm>
            <a:off x="0" y="-6694"/>
            <a:ext cx="9144000" cy="702721"/>
            <a:chOff x="0" y="-1321"/>
            <a:chExt cx="9144000" cy="780649"/>
          </a:xfrm>
          <a:solidFill>
            <a:srgbClr val="003300"/>
          </a:solidFill>
        </p:grpSpPr>
        <p:grpSp>
          <p:nvGrpSpPr>
            <p:cNvPr id="11" name="Group 24"/>
            <p:cNvGrpSpPr/>
            <p:nvPr/>
          </p:nvGrpSpPr>
          <p:grpSpPr>
            <a:xfrm>
              <a:off x="0" y="-1321"/>
              <a:ext cx="9144000" cy="780649"/>
              <a:chOff x="0" y="-1321"/>
              <a:chExt cx="9144000" cy="780649"/>
            </a:xfrm>
            <a:grpFill/>
          </p:grpSpPr>
          <p:grpSp>
            <p:nvGrpSpPr>
              <p:cNvPr id="13" name="Group 21"/>
              <p:cNvGrpSpPr/>
              <p:nvPr/>
            </p:nvGrpSpPr>
            <p:grpSpPr>
              <a:xfrm>
                <a:off x="0" y="-1321"/>
                <a:ext cx="9144000" cy="780649"/>
                <a:chOff x="0" y="-1321"/>
                <a:chExt cx="9144000" cy="780649"/>
              </a:xfrm>
              <a:grpFill/>
            </p:grpSpPr>
            <p:sp>
              <p:nvSpPr>
                <p:cNvPr id="15" name="Bevel 14"/>
                <p:cNvSpPr/>
                <p:nvPr/>
              </p:nvSpPr>
              <p:spPr>
                <a:xfrm>
                  <a:off x="0" y="-1"/>
                  <a:ext cx="9144000" cy="779329"/>
                </a:xfrm>
                <a:prstGeom prst="bevel">
                  <a:avLst>
                    <a:gd name="adj" fmla="val 0"/>
                  </a:avLst>
                </a:pr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lvl="0" algn="ctr" defTabSz="913169">
                    <a:defRPr/>
                  </a:pPr>
                  <a:r>
                    <a:rPr lang="en-US" sz="2800" b="1" u="sng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AGS CALENDER AY 2023 - 2024</a:t>
                  </a:r>
                  <a:endParaRPr lang="en-US" sz="2800" u="sng" kern="0" dirty="0">
                    <a:solidFill>
                      <a:schemeClr val="bg1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21" name="Group 11"/>
                <p:cNvGrpSpPr/>
                <p:nvPr/>
              </p:nvGrpSpPr>
              <p:grpSpPr>
                <a:xfrm>
                  <a:off x="9524" y="-1321"/>
                  <a:ext cx="800101" cy="745729"/>
                  <a:chOff x="9524" y="-1321"/>
                  <a:chExt cx="800101" cy="745729"/>
                </a:xfrm>
                <a:grpFill/>
              </p:grpSpPr>
              <p:pic>
                <p:nvPicPr>
                  <p:cNvPr id="22" name="Picture 2" descr="C:\Users\Cmptr Cell\Desktop\Picture1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28507" t="32917" r="29253" b="33666"/>
                  <a:stretch>
                    <a:fillRect/>
                  </a:stretch>
                </p:blipFill>
                <p:spPr bwMode="auto">
                  <a:xfrm>
                    <a:off x="9524" y="-1321"/>
                    <a:ext cx="800101" cy="607013"/>
                  </a:xfrm>
                  <a:prstGeom prst="rect">
                    <a:avLst/>
                  </a:prstGeom>
                  <a:grpFill/>
                </p:spPr>
              </p:pic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69875" y="590550"/>
                    <a:ext cx="304800" cy="153858"/>
                  </a:xfrm>
                  <a:prstGeom prst="rect">
                    <a:avLst/>
                  </a:prstGeom>
                  <a:grpFill/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schemeClr val="bg1"/>
                        </a:solidFill>
                        <a:latin typeface="Calibri"/>
                      </a:rPr>
                      <a:t>22</a:t>
                    </a:r>
                    <a:endParaRPr lang="en-US" b="1" dirty="0">
                      <a:solidFill>
                        <a:schemeClr val="bg1"/>
                      </a:solidFill>
                      <a:latin typeface="Calibri"/>
                    </a:endParaRPr>
                  </a:p>
                </p:txBody>
              </p:sp>
            </p:grpSp>
          </p:grpSp>
          <p:pic>
            <p:nvPicPr>
              <p:cNvPr id="14" name="Picture 2" descr="C:\Users\Cmptr Cell\Desktop\Picture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8507" t="32917" r="29253" b="33666"/>
              <a:stretch>
                <a:fillRect/>
              </a:stretch>
            </p:blipFill>
            <p:spPr bwMode="auto">
              <a:xfrm>
                <a:off x="8334374" y="2829"/>
                <a:ext cx="800101" cy="607015"/>
              </a:xfrm>
              <a:prstGeom prst="rect">
                <a:avLst/>
              </a:prstGeom>
              <a:grpFill/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8594725" y="594699"/>
              <a:ext cx="304800" cy="153858"/>
            </a:xfrm>
            <a:prstGeom prst="rect">
              <a:avLst/>
            </a:prstGeom>
            <a:grp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900" b="1" dirty="0">
                  <a:solidFill>
                    <a:schemeClr val="bg1"/>
                  </a:solidFill>
                  <a:latin typeface="Calibri"/>
                </a:rPr>
                <a:t>22</a:t>
              </a:r>
              <a:endParaRPr lang="en-US" b="1" dirty="0">
                <a:solidFill>
                  <a:schemeClr val="bg1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51939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27865"/>
              </p:ext>
            </p:extLst>
          </p:nvPr>
        </p:nvGraphicFramePr>
        <p:xfrm>
          <a:off x="0" y="1000110"/>
          <a:ext cx="9144000" cy="5857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4312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LPD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</a:t>
                      </a:r>
                      <a:r>
                        <a:rPr lang="en-IN" sz="18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I-IV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V-VII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VIII-X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95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SPELLING BEE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MY FAVORITE FRUIT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FANCY DRESS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SPELL BEE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HOBBY COMPETITION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SCIENCE QUIZ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VIRTUAL SCIENCE TOUR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HOBBY COMPETITION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DEBATE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HISTORICAL PLAY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HOBBY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537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PAPER FOLDING </a:t>
                      </a: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MOVIE DAY -  UP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SCREENING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OF DOCUMENTARY ON FREEDOM FIGHTERS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DRAWING COMPETITION  </a:t>
                      </a:r>
                      <a:b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THEM E : INDIA’S INDEPENDENCE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SCREENING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OF DOCUMENTARIES ON FREEDOM FIGHTERS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PAINTING COMPETITION THEMES : INDIA’S INDEPENDENCE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KHO- KHO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COMPETITION 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(GIRLS)</a:t>
                      </a: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DRAWING COMPETITION  </a:t>
                      </a:r>
                      <a:b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THEM E : INDIA’S INDEPENDENCE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086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URDU POEM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RECITATION COMPETITION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BEST OUT OF WASTE WKSP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RUN FOR FUN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RALLY ON DRUG AWARENESS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SOCIAL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SCIENCE EXHIBITION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MOVIE DAY – STORY OF MANKIND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QUIZ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COMPETITION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TEACHER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DAY CELEBRATION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Group 22"/>
          <p:cNvGrpSpPr/>
          <p:nvPr/>
        </p:nvGrpSpPr>
        <p:grpSpPr>
          <a:xfrm>
            <a:off x="0" y="-6694"/>
            <a:ext cx="9144000" cy="702721"/>
            <a:chOff x="0" y="-1321"/>
            <a:chExt cx="9144000" cy="780649"/>
          </a:xfrm>
          <a:solidFill>
            <a:srgbClr val="003300"/>
          </a:solidFill>
        </p:grpSpPr>
        <p:grpSp>
          <p:nvGrpSpPr>
            <p:cNvPr id="11" name="Group 24"/>
            <p:cNvGrpSpPr/>
            <p:nvPr/>
          </p:nvGrpSpPr>
          <p:grpSpPr>
            <a:xfrm>
              <a:off x="0" y="-1321"/>
              <a:ext cx="9144000" cy="780649"/>
              <a:chOff x="0" y="-1321"/>
              <a:chExt cx="9144000" cy="780649"/>
            </a:xfrm>
            <a:grpFill/>
          </p:grpSpPr>
          <p:grpSp>
            <p:nvGrpSpPr>
              <p:cNvPr id="13" name="Group 21"/>
              <p:cNvGrpSpPr/>
              <p:nvPr/>
            </p:nvGrpSpPr>
            <p:grpSpPr>
              <a:xfrm>
                <a:off x="0" y="-1321"/>
                <a:ext cx="9144000" cy="780649"/>
                <a:chOff x="0" y="-1321"/>
                <a:chExt cx="9144000" cy="780649"/>
              </a:xfrm>
              <a:grpFill/>
            </p:grpSpPr>
            <p:sp>
              <p:nvSpPr>
                <p:cNvPr id="15" name="Bevel 14"/>
                <p:cNvSpPr/>
                <p:nvPr/>
              </p:nvSpPr>
              <p:spPr>
                <a:xfrm>
                  <a:off x="0" y="-1"/>
                  <a:ext cx="9144000" cy="779329"/>
                </a:xfrm>
                <a:prstGeom prst="bevel">
                  <a:avLst>
                    <a:gd name="adj" fmla="val 0"/>
                  </a:avLst>
                </a:pr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lvl="0" algn="ctr" defTabSz="913169">
                    <a:defRPr/>
                  </a:pPr>
                  <a:r>
                    <a:rPr lang="en-US" sz="2800" b="1" u="sng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AGS CALENDER AY 2023 - 2024</a:t>
                  </a:r>
                  <a:endParaRPr lang="en-US" sz="2800" u="sng" kern="0" dirty="0">
                    <a:solidFill>
                      <a:schemeClr val="bg1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21" name="Group 11"/>
                <p:cNvGrpSpPr/>
                <p:nvPr/>
              </p:nvGrpSpPr>
              <p:grpSpPr>
                <a:xfrm>
                  <a:off x="9524" y="-1321"/>
                  <a:ext cx="800101" cy="745729"/>
                  <a:chOff x="9524" y="-1321"/>
                  <a:chExt cx="800101" cy="745729"/>
                </a:xfrm>
                <a:grpFill/>
              </p:grpSpPr>
              <p:pic>
                <p:nvPicPr>
                  <p:cNvPr id="22" name="Picture 2" descr="C:\Users\Cmptr Cell\Desktop\Picture1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28507" t="32917" r="29253" b="33666"/>
                  <a:stretch>
                    <a:fillRect/>
                  </a:stretch>
                </p:blipFill>
                <p:spPr bwMode="auto">
                  <a:xfrm>
                    <a:off x="9524" y="-1321"/>
                    <a:ext cx="800101" cy="607013"/>
                  </a:xfrm>
                  <a:prstGeom prst="rect">
                    <a:avLst/>
                  </a:prstGeom>
                  <a:grpFill/>
                </p:spPr>
              </p:pic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69875" y="590550"/>
                    <a:ext cx="304800" cy="153858"/>
                  </a:xfrm>
                  <a:prstGeom prst="rect">
                    <a:avLst/>
                  </a:prstGeom>
                  <a:grpFill/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schemeClr val="bg1"/>
                        </a:solidFill>
                        <a:latin typeface="Calibri"/>
                      </a:rPr>
                      <a:t>22</a:t>
                    </a:r>
                    <a:endParaRPr lang="en-US" b="1" dirty="0">
                      <a:solidFill>
                        <a:schemeClr val="bg1"/>
                      </a:solidFill>
                      <a:latin typeface="Calibri"/>
                    </a:endParaRPr>
                  </a:p>
                </p:txBody>
              </p:sp>
            </p:grpSp>
          </p:grpSp>
          <p:pic>
            <p:nvPicPr>
              <p:cNvPr id="14" name="Picture 2" descr="C:\Users\Cmptr Cell\Desktop\Picture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8507" t="32917" r="29253" b="33666"/>
              <a:stretch>
                <a:fillRect/>
              </a:stretch>
            </p:blipFill>
            <p:spPr bwMode="auto">
              <a:xfrm>
                <a:off x="8334374" y="2829"/>
                <a:ext cx="800101" cy="607015"/>
              </a:xfrm>
              <a:prstGeom prst="rect">
                <a:avLst/>
              </a:prstGeom>
              <a:grpFill/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8594725" y="594699"/>
              <a:ext cx="304800" cy="153858"/>
            </a:xfrm>
            <a:prstGeom prst="rect">
              <a:avLst/>
            </a:prstGeom>
            <a:grp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900" b="1" dirty="0">
                  <a:solidFill>
                    <a:schemeClr val="bg1"/>
                  </a:solidFill>
                  <a:latin typeface="Calibri"/>
                </a:rPr>
                <a:t>22</a:t>
              </a:r>
              <a:endParaRPr lang="en-US" b="1" dirty="0">
                <a:solidFill>
                  <a:schemeClr val="bg1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43036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58942"/>
              </p:ext>
            </p:extLst>
          </p:nvPr>
        </p:nvGraphicFramePr>
        <p:xfrm>
          <a:off x="0" y="1000109"/>
          <a:ext cx="9144000" cy="5857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762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LPD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</a:t>
                      </a:r>
                      <a:r>
                        <a:rPr lang="en-IN" sz="18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I-IV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V-VII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VIII-X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900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TALENT SHOW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MY TALENT: MY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SHOW</a:t>
                      </a: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FIRELESS COOKING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STORY REVIEW BY STUDENTS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MY</a:t>
                      </a: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TALENT: MY SHOW</a:t>
                      </a: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ASL ACTIVITY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BOOK REVIEW</a:t>
                      </a: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INTER HOUSE BADMINTON COMPETITION  (GIRLS)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053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CHILDREN’S 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WKSP ON GREEN ENERGY 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FUN SCIENCE EXPERIMENT WEEK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WKSP ON GREEN ENERGY 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FUN SCIENCE EXPERIMENT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WEEK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FIRELESS COOKING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WKSP ON GREEN ENERGY </a:t>
                      </a: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FUN SCIENCE EXPERIMENT WEEK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ACTIVITY</a:t>
                      </a:r>
                      <a:r>
                        <a:rPr lang="en-IN" sz="1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ON UN  ASSEMBLY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WKSP ON GREEN ENERGY 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0177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FIRST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AID AWARENESS WEEK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FIRST AID AWARENESS WEEK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FIRST AID AWARENESS WEEK</a:t>
                      </a: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FIRST AID AWARENESS WEEK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Group 22"/>
          <p:cNvGrpSpPr/>
          <p:nvPr/>
        </p:nvGrpSpPr>
        <p:grpSpPr>
          <a:xfrm>
            <a:off x="0" y="-6694"/>
            <a:ext cx="9144000" cy="702721"/>
            <a:chOff x="0" y="-1321"/>
            <a:chExt cx="9144000" cy="780649"/>
          </a:xfrm>
          <a:solidFill>
            <a:srgbClr val="003300"/>
          </a:solidFill>
        </p:grpSpPr>
        <p:grpSp>
          <p:nvGrpSpPr>
            <p:cNvPr id="11" name="Group 24"/>
            <p:cNvGrpSpPr/>
            <p:nvPr/>
          </p:nvGrpSpPr>
          <p:grpSpPr>
            <a:xfrm>
              <a:off x="0" y="-1321"/>
              <a:ext cx="9144000" cy="780649"/>
              <a:chOff x="0" y="-1321"/>
              <a:chExt cx="9144000" cy="780649"/>
            </a:xfrm>
            <a:grpFill/>
          </p:grpSpPr>
          <p:grpSp>
            <p:nvGrpSpPr>
              <p:cNvPr id="13" name="Group 21"/>
              <p:cNvGrpSpPr/>
              <p:nvPr/>
            </p:nvGrpSpPr>
            <p:grpSpPr>
              <a:xfrm>
                <a:off x="0" y="-1321"/>
                <a:ext cx="9144000" cy="780649"/>
                <a:chOff x="0" y="-1321"/>
                <a:chExt cx="9144000" cy="780649"/>
              </a:xfrm>
              <a:grpFill/>
            </p:grpSpPr>
            <p:sp>
              <p:nvSpPr>
                <p:cNvPr id="15" name="Bevel 14"/>
                <p:cNvSpPr/>
                <p:nvPr/>
              </p:nvSpPr>
              <p:spPr>
                <a:xfrm>
                  <a:off x="0" y="-1"/>
                  <a:ext cx="9144000" cy="779329"/>
                </a:xfrm>
                <a:prstGeom prst="bevel">
                  <a:avLst>
                    <a:gd name="adj" fmla="val 0"/>
                  </a:avLst>
                </a:pr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lvl="0" algn="ctr" defTabSz="913169">
                    <a:defRPr/>
                  </a:pPr>
                  <a:r>
                    <a:rPr lang="en-US" sz="2800" b="1" u="sng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AGS CALENDER AY 2023 - 2024</a:t>
                  </a:r>
                  <a:endParaRPr lang="en-US" sz="2800" u="sng" kern="0" dirty="0">
                    <a:solidFill>
                      <a:schemeClr val="bg1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21" name="Group 11"/>
                <p:cNvGrpSpPr/>
                <p:nvPr/>
              </p:nvGrpSpPr>
              <p:grpSpPr>
                <a:xfrm>
                  <a:off x="9524" y="-1321"/>
                  <a:ext cx="800101" cy="745729"/>
                  <a:chOff x="9524" y="-1321"/>
                  <a:chExt cx="800101" cy="745729"/>
                </a:xfrm>
                <a:grpFill/>
              </p:grpSpPr>
              <p:pic>
                <p:nvPicPr>
                  <p:cNvPr id="22" name="Picture 2" descr="C:\Users\Cmptr Cell\Desktop\Picture1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28507" t="32917" r="29253" b="33666"/>
                  <a:stretch>
                    <a:fillRect/>
                  </a:stretch>
                </p:blipFill>
                <p:spPr bwMode="auto">
                  <a:xfrm>
                    <a:off x="9524" y="-1321"/>
                    <a:ext cx="800101" cy="607013"/>
                  </a:xfrm>
                  <a:prstGeom prst="rect">
                    <a:avLst/>
                  </a:prstGeom>
                  <a:grpFill/>
                </p:spPr>
              </p:pic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69875" y="590550"/>
                    <a:ext cx="304800" cy="153858"/>
                  </a:xfrm>
                  <a:prstGeom prst="rect">
                    <a:avLst/>
                  </a:prstGeom>
                  <a:grpFill/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schemeClr val="bg1"/>
                        </a:solidFill>
                        <a:latin typeface="Calibri"/>
                      </a:rPr>
                      <a:t>22</a:t>
                    </a:r>
                    <a:endParaRPr lang="en-US" b="1" dirty="0">
                      <a:solidFill>
                        <a:schemeClr val="bg1"/>
                      </a:solidFill>
                      <a:latin typeface="Calibri"/>
                    </a:endParaRPr>
                  </a:p>
                </p:txBody>
              </p:sp>
            </p:grpSp>
          </p:grpSp>
          <p:pic>
            <p:nvPicPr>
              <p:cNvPr id="14" name="Picture 2" descr="C:\Users\Cmptr Cell\Desktop\Picture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8507" t="32917" r="29253" b="33666"/>
              <a:stretch>
                <a:fillRect/>
              </a:stretch>
            </p:blipFill>
            <p:spPr bwMode="auto">
              <a:xfrm>
                <a:off x="8334374" y="2829"/>
                <a:ext cx="800101" cy="607015"/>
              </a:xfrm>
              <a:prstGeom prst="rect">
                <a:avLst/>
              </a:prstGeom>
              <a:grpFill/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8594725" y="594699"/>
              <a:ext cx="304800" cy="153858"/>
            </a:xfrm>
            <a:prstGeom prst="rect">
              <a:avLst/>
            </a:prstGeom>
            <a:grp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900" b="1" dirty="0">
                  <a:solidFill>
                    <a:schemeClr val="bg1"/>
                  </a:solidFill>
                  <a:latin typeface="Calibri"/>
                </a:rPr>
                <a:t>22</a:t>
              </a:r>
              <a:endParaRPr lang="en-US" b="1" dirty="0">
                <a:solidFill>
                  <a:schemeClr val="bg1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5214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81077"/>
              </p:ext>
            </p:extLst>
          </p:nvPr>
        </p:nvGraphicFramePr>
        <p:xfrm>
          <a:off x="0" y="836712"/>
          <a:ext cx="9144000" cy="5846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964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 NO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EVENT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TEACHERS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ASSESSMENT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 FINAL EXAMINATIONS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NEW ADMISSIONS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RENEWAL OF TEACHERS CONTRACT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200" b="1" kern="1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VIS TO AGS HANZIK “SHARING</a:t>
                      </a:r>
                      <a:r>
                        <a:rPr lang="en-IN" sz="1200" b="1" kern="15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OF BEST PRACTICES ON TEACHING METHOD”</a:t>
                      </a:r>
                      <a:endParaRPr lang="en-US" sz="1200" b="1" kern="1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IN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U1 EXAM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SMC MEET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IN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U2 EXAM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5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JULY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T1 EXAM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200" b="1" kern="15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WKSP ON USE OF LATEST TEACHING</a:t>
                      </a:r>
                      <a:r>
                        <a:rPr lang="en-IN" sz="1200" b="1" kern="15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AIDS BY IDREAM FOUNDATION</a:t>
                      </a:r>
                      <a:endParaRPr lang="en-US" sz="1200" b="1" kern="15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06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HALF YEARLY ASSESSMENT OF TEACHERS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SMC MEET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006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U3 EXAM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3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SMC MEET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00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DEC – FEB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WINTER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VACATIONS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0" name="Group 22"/>
          <p:cNvGrpSpPr/>
          <p:nvPr/>
        </p:nvGrpSpPr>
        <p:grpSpPr>
          <a:xfrm>
            <a:off x="0" y="-6694"/>
            <a:ext cx="9144000" cy="702721"/>
            <a:chOff x="0" y="-1321"/>
            <a:chExt cx="9144000" cy="780649"/>
          </a:xfrm>
          <a:solidFill>
            <a:srgbClr val="003300"/>
          </a:solidFill>
        </p:grpSpPr>
        <p:grpSp>
          <p:nvGrpSpPr>
            <p:cNvPr id="11" name="Group 24"/>
            <p:cNvGrpSpPr/>
            <p:nvPr/>
          </p:nvGrpSpPr>
          <p:grpSpPr>
            <a:xfrm>
              <a:off x="0" y="-1321"/>
              <a:ext cx="9144000" cy="780649"/>
              <a:chOff x="0" y="-1321"/>
              <a:chExt cx="9144000" cy="780649"/>
            </a:xfrm>
            <a:grpFill/>
          </p:grpSpPr>
          <p:grpSp>
            <p:nvGrpSpPr>
              <p:cNvPr id="13" name="Group 21"/>
              <p:cNvGrpSpPr/>
              <p:nvPr/>
            </p:nvGrpSpPr>
            <p:grpSpPr>
              <a:xfrm>
                <a:off x="0" y="-1321"/>
                <a:ext cx="9144000" cy="780649"/>
                <a:chOff x="0" y="-1321"/>
                <a:chExt cx="9144000" cy="780649"/>
              </a:xfrm>
              <a:grpFill/>
            </p:grpSpPr>
            <p:sp>
              <p:nvSpPr>
                <p:cNvPr id="15" name="Bevel 14"/>
                <p:cNvSpPr/>
                <p:nvPr/>
              </p:nvSpPr>
              <p:spPr>
                <a:xfrm>
                  <a:off x="0" y="-1"/>
                  <a:ext cx="9144000" cy="779329"/>
                </a:xfrm>
                <a:prstGeom prst="bevel">
                  <a:avLst>
                    <a:gd name="adj" fmla="val 0"/>
                  </a:avLst>
                </a:prstGeom>
                <a:grp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lvl="0" algn="ctr" defTabSz="913169">
                    <a:defRPr/>
                  </a:pPr>
                  <a:r>
                    <a:rPr lang="en-US" sz="2800" b="1" u="sng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TEACHERS TRG CALENDAR</a:t>
                  </a:r>
                  <a:endParaRPr lang="en-US" sz="2800" u="sng" kern="0" dirty="0">
                    <a:solidFill>
                      <a:schemeClr val="bg1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21" name="Group 11"/>
                <p:cNvGrpSpPr/>
                <p:nvPr/>
              </p:nvGrpSpPr>
              <p:grpSpPr>
                <a:xfrm>
                  <a:off x="9524" y="-1321"/>
                  <a:ext cx="800101" cy="745729"/>
                  <a:chOff x="9524" y="-1321"/>
                  <a:chExt cx="800101" cy="745729"/>
                </a:xfrm>
                <a:grpFill/>
              </p:grpSpPr>
              <p:pic>
                <p:nvPicPr>
                  <p:cNvPr id="22" name="Picture 2" descr="C:\Users\Cmptr Cell\Desktop\Picture1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28507" t="32917" r="29253" b="33666"/>
                  <a:stretch>
                    <a:fillRect/>
                  </a:stretch>
                </p:blipFill>
                <p:spPr bwMode="auto">
                  <a:xfrm>
                    <a:off x="9524" y="-1321"/>
                    <a:ext cx="800101" cy="607013"/>
                  </a:xfrm>
                  <a:prstGeom prst="rect">
                    <a:avLst/>
                  </a:prstGeom>
                  <a:grpFill/>
                </p:spPr>
              </p:pic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69875" y="590550"/>
                    <a:ext cx="304800" cy="153858"/>
                  </a:xfrm>
                  <a:prstGeom prst="rect">
                    <a:avLst/>
                  </a:prstGeom>
                  <a:grpFill/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schemeClr val="bg1"/>
                        </a:solidFill>
                        <a:latin typeface="Calibri"/>
                      </a:rPr>
                      <a:t>22</a:t>
                    </a:r>
                    <a:endParaRPr lang="en-US" b="1" dirty="0">
                      <a:solidFill>
                        <a:schemeClr val="bg1"/>
                      </a:solidFill>
                      <a:latin typeface="Calibri"/>
                    </a:endParaRPr>
                  </a:p>
                </p:txBody>
              </p:sp>
            </p:grpSp>
          </p:grpSp>
          <p:pic>
            <p:nvPicPr>
              <p:cNvPr id="14" name="Picture 2" descr="C:\Users\Cmptr Cell\Desktop\Picture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8507" t="32917" r="29253" b="33666"/>
              <a:stretch>
                <a:fillRect/>
              </a:stretch>
            </p:blipFill>
            <p:spPr bwMode="auto">
              <a:xfrm>
                <a:off x="8334374" y="2829"/>
                <a:ext cx="800101" cy="607015"/>
              </a:xfrm>
              <a:prstGeom prst="rect">
                <a:avLst/>
              </a:prstGeom>
              <a:grpFill/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8594725" y="594699"/>
              <a:ext cx="304800" cy="153858"/>
            </a:xfrm>
            <a:prstGeom prst="rect">
              <a:avLst/>
            </a:prstGeom>
            <a:grp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900" b="1" dirty="0">
                  <a:solidFill>
                    <a:schemeClr val="bg1"/>
                  </a:solidFill>
                  <a:latin typeface="Calibri"/>
                </a:rPr>
                <a:t>22</a:t>
              </a:r>
              <a:endParaRPr lang="en-US" b="1" dirty="0">
                <a:solidFill>
                  <a:schemeClr val="bg1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82782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19777</TotalTime>
  <Words>543</Words>
  <Application>Microsoft Office PowerPoint</Application>
  <PresentationFormat>On-screen Show (4:3)</PresentationFormat>
  <Paragraphs>214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Taniya Mehraj</cp:lastModifiedBy>
  <cp:revision>2441</cp:revision>
  <cp:lastPrinted>2022-12-16T22:48:19Z</cp:lastPrinted>
  <dcterms:created xsi:type="dcterms:W3CDTF">2006-08-16T00:00:00Z</dcterms:created>
  <dcterms:modified xsi:type="dcterms:W3CDTF">2023-01-21T08:07:19Z</dcterms:modified>
</cp:coreProperties>
</file>